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9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9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772816"/>
            <a:ext cx="7175351" cy="4320480"/>
          </a:xfrm>
        </p:spPr>
        <p:txBody>
          <a:bodyPr/>
          <a:lstStyle/>
          <a:p>
            <a:r>
              <a:rPr lang="kk-KZ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№3-дәріс.</a:t>
            </a:r>
            <a:r>
              <a:rPr lang="en-US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Квадраттық иррационалдықты интегралдау. Дербес жағдайлар</a:t>
            </a:r>
            <a:r>
              <a:rPr lang="en-US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5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Кейбір 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иррационал</a:t>
            </a:r>
            <a:r>
              <a:rPr lang="kk-KZ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өрнектерді интегралдау.</a:t>
            </a:r>
            <a:r>
              <a:rPr lang="en-US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606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352928" cy="528976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 емес функциялардың интегралдарын айнымалыны ауыстыру арқылы рационал функцияларға келтіруге болатын жағдайларды қарастырамыз.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мұндағы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 сандар,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натурал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≠0,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)-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функция.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белгілеуі 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 астындағы өрнекті рационал функцияға әкелетіндігін көрсетеміз. Шынында да,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болғандықтан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мұндағы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 функция.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9057328"/>
              </p:ext>
            </p:extLst>
          </p:nvPr>
        </p:nvGraphicFramePr>
        <p:xfrm>
          <a:off x="1763688" y="1772816"/>
          <a:ext cx="118110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Microsoft Equation 3.0" r:id="rId3" imgW="1181100" imgH="508000" progId="Equation.3">
                  <p:embed/>
                </p:oleObj>
              </mc:Choice>
              <mc:Fallback>
                <p:oleObj name="Microsoft Equation 3.0" r:id="rId3" imgW="1181100" imgH="5080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1772816"/>
                        <a:ext cx="1181100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9728910"/>
              </p:ext>
            </p:extLst>
          </p:nvPr>
        </p:nvGraphicFramePr>
        <p:xfrm>
          <a:off x="467544" y="2564904"/>
          <a:ext cx="754063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Microsoft Equation 3.0" r:id="rId5" imgW="748975" imgH="393529" progId="Equation.3">
                  <p:embed/>
                </p:oleObj>
              </mc:Choice>
              <mc:Fallback>
                <p:oleObj name="Microsoft Equation 3.0" r:id="rId5" imgW="748975" imgH="39352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2564904"/>
                        <a:ext cx="754063" cy="388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5878045"/>
              </p:ext>
            </p:extLst>
          </p:nvPr>
        </p:nvGraphicFramePr>
        <p:xfrm>
          <a:off x="7092280" y="2996952"/>
          <a:ext cx="1860207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Microsoft Equation 3.0" r:id="rId7" imgW="2362200" imgH="457200" progId="Equation.3">
                  <p:embed/>
                </p:oleObj>
              </mc:Choice>
              <mc:Fallback>
                <p:oleObj name="Microsoft Equation 3.0" r:id="rId7" imgW="2362200" imgH="457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2996952"/>
                        <a:ext cx="1860207" cy="3600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9256018"/>
              </p:ext>
            </p:extLst>
          </p:nvPr>
        </p:nvGraphicFramePr>
        <p:xfrm>
          <a:off x="107504" y="3356992"/>
          <a:ext cx="3886200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Microsoft Equation 3.0" r:id="rId9" imgW="3886200" imgH="469900" progId="Equation.3">
                  <p:embed/>
                </p:oleObj>
              </mc:Choice>
              <mc:Fallback>
                <p:oleObj name="Microsoft Equation 3.0" r:id="rId9" imgW="3886200" imgH="4699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3356992"/>
                        <a:ext cx="3886200" cy="46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26607"/>
              </p:ext>
            </p:extLst>
          </p:nvPr>
        </p:nvGraphicFramePr>
        <p:xfrm>
          <a:off x="5148064" y="3501008"/>
          <a:ext cx="342900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Microsoft Equation 3.0" r:id="rId11" imgW="342603" imgH="215713" progId="Equation.3">
                  <p:embed/>
                </p:oleObj>
              </mc:Choice>
              <mc:Fallback>
                <p:oleObj name="Microsoft Equation 3.0" r:id="rId11" imgW="342603" imgH="215713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3501008"/>
                        <a:ext cx="342900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4165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Мысал  1.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260648"/>
            <a:ext cx="8424936" cy="3945592"/>
          </a:xfrm>
        </p:spPr>
        <p:txBody>
          <a:bodyPr/>
          <a:lstStyle/>
          <a:p>
            <a:r>
              <a:rPr lang="en-US" dirty="0" smtClean="0"/>
              <a:t>      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интегралын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Мынадай белгілеу енгіземіз: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Бұл түрдегі интегралдарға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интегралы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жатады,   белгілеуінің арқасында интеграл астындағы өрнек рационал функцияға келеді, мұндағы  k – барлық  х бөлшек көрсеткіштерінің  ортақ бөлімі.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9224113"/>
              </p:ext>
            </p:extLst>
          </p:nvPr>
        </p:nvGraphicFramePr>
        <p:xfrm>
          <a:off x="899592" y="332656"/>
          <a:ext cx="1173163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Microsoft Equation 3.0" r:id="rId3" imgW="1168400" imgH="469900" progId="Equation.3">
                  <p:embed/>
                </p:oleObj>
              </mc:Choice>
              <mc:Fallback>
                <p:oleObj name="Microsoft Equation 3.0" r:id="rId3" imgW="1168400" imgH="4699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332656"/>
                        <a:ext cx="1173163" cy="46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296097"/>
              </p:ext>
            </p:extLst>
          </p:nvPr>
        </p:nvGraphicFramePr>
        <p:xfrm>
          <a:off x="4283968" y="692696"/>
          <a:ext cx="33226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Microsoft Equation 3.0" r:id="rId5" imgW="3327400" imgH="457200" progId="Equation.3">
                  <p:embed/>
                </p:oleObj>
              </mc:Choice>
              <mc:Fallback>
                <p:oleObj name="Microsoft Equation 3.0" r:id="rId5" imgW="332740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692696"/>
                        <a:ext cx="33226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037588"/>
              </p:ext>
            </p:extLst>
          </p:nvPr>
        </p:nvGraphicFramePr>
        <p:xfrm>
          <a:off x="683568" y="1556792"/>
          <a:ext cx="4275138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Microsoft Equation 3.0" r:id="rId7" imgW="4279900" imgH="469900" progId="Equation.3">
                  <p:embed/>
                </p:oleObj>
              </mc:Choice>
              <mc:Fallback>
                <p:oleObj name="Microsoft Equation 3.0" r:id="rId7" imgW="4279900" imgH="4699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556792"/>
                        <a:ext cx="4275138" cy="46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1428732"/>
              </p:ext>
            </p:extLst>
          </p:nvPr>
        </p:nvGraphicFramePr>
        <p:xfrm>
          <a:off x="4067944" y="2348880"/>
          <a:ext cx="1265238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Microsoft Equation 3.0" r:id="rId9" imgW="1269449" imgH="406224" progId="Equation.3">
                  <p:embed/>
                </p:oleObj>
              </mc:Choice>
              <mc:Fallback>
                <p:oleObj name="Microsoft Equation 3.0" r:id="rId9" imgW="1269449" imgH="406224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2348880"/>
                        <a:ext cx="1265238" cy="411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811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Мысал 2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7004248" cy="3474720"/>
          </a:xfrm>
        </p:spPr>
        <p:txBody>
          <a:bodyPr/>
          <a:lstStyle/>
          <a:p>
            <a:pPr marL="45720" indent="0">
              <a:buNone/>
            </a:pPr>
            <a:r>
              <a:rPr lang="en-US" dirty="0" smtClean="0"/>
              <a:t>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Мынадай белгілеу енгізсек: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  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айнымалысына қайта оралсақ, ізделінді интегралдың жауабына  келеміз: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8831120"/>
              </p:ext>
            </p:extLst>
          </p:nvPr>
        </p:nvGraphicFramePr>
        <p:xfrm>
          <a:off x="755576" y="692696"/>
          <a:ext cx="7461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Microsoft Equation 3.0" r:id="rId3" imgW="749300" imgH="457200" progId="Equation.3">
                  <p:embed/>
                </p:oleObj>
              </mc:Choice>
              <mc:Fallback>
                <p:oleObj name="Microsoft Equation 3.0" r:id="rId3" imgW="749300" imgH="4572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692696"/>
                        <a:ext cx="7461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8427968"/>
              </p:ext>
            </p:extLst>
          </p:nvPr>
        </p:nvGraphicFramePr>
        <p:xfrm>
          <a:off x="5364088" y="836712"/>
          <a:ext cx="1173163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Microsoft Equation 3.0" r:id="rId5" imgW="1168400" imgH="228600" progId="Equation.3">
                  <p:embed/>
                </p:oleObj>
              </mc:Choice>
              <mc:Fallback>
                <p:oleObj name="Microsoft Equation 3.0" r:id="rId5" imgW="11684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836712"/>
                        <a:ext cx="1173163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8275618"/>
              </p:ext>
            </p:extLst>
          </p:nvPr>
        </p:nvGraphicFramePr>
        <p:xfrm>
          <a:off x="755576" y="1196752"/>
          <a:ext cx="6362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Microsoft Equation 3.0" r:id="rId7" imgW="6362700" imgH="419100" progId="Equation.3">
                  <p:embed/>
                </p:oleObj>
              </mc:Choice>
              <mc:Fallback>
                <p:oleObj name="Microsoft Equation 3.0" r:id="rId7" imgW="6362700" imgH="419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196752"/>
                        <a:ext cx="63627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1627805"/>
              </p:ext>
            </p:extLst>
          </p:nvPr>
        </p:nvGraphicFramePr>
        <p:xfrm>
          <a:off x="3131840" y="2060848"/>
          <a:ext cx="2201863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Microsoft Equation 3.0" r:id="rId9" imgW="2197100" imgH="241300" progId="Equation.3">
                  <p:embed/>
                </p:oleObj>
              </mc:Choice>
              <mc:Fallback>
                <p:oleObj name="Microsoft Equation 3.0" r:id="rId9" imgW="2197100" imgH="2413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2060848"/>
                        <a:ext cx="2201863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6119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Мына түрдегі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 астындағы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иррационал  функцияны тригонометриялық ауыстыруларды қолданып, рационал функцияның интегралына әкелеміз: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6615203"/>
              </p:ext>
            </p:extLst>
          </p:nvPr>
        </p:nvGraphicFramePr>
        <p:xfrm>
          <a:off x="3275856" y="2348880"/>
          <a:ext cx="1897063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Microsoft Equation 3.0" r:id="rId3" imgW="1892300" imgH="304800" progId="Equation.3">
                  <p:embed/>
                </p:oleObj>
              </mc:Choice>
              <mc:Fallback>
                <p:oleObj name="Microsoft Equation 3.0" r:id="rId3" imgW="1892300" imgH="3048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2348880"/>
                        <a:ext cx="1897063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4855556"/>
              </p:ext>
            </p:extLst>
          </p:nvPr>
        </p:nvGraphicFramePr>
        <p:xfrm>
          <a:off x="3275856" y="2852936"/>
          <a:ext cx="1760538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Microsoft Equation 3.0" r:id="rId5" imgW="1764534" imgH="304668" progId="Equation.3">
                  <p:embed/>
                </p:oleObj>
              </mc:Choice>
              <mc:Fallback>
                <p:oleObj name="Microsoft Equation 3.0" r:id="rId5" imgW="1764534" imgH="304668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2852936"/>
                        <a:ext cx="1760538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670367"/>
              </p:ext>
            </p:extLst>
          </p:nvPr>
        </p:nvGraphicFramePr>
        <p:xfrm>
          <a:off x="3275856" y="3356992"/>
          <a:ext cx="1897063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Microsoft Equation 3.0" r:id="rId7" imgW="1892300" imgH="304800" progId="Equation.3">
                  <p:embed/>
                </p:oleObj>
              </mc:Choice>
              <mc:Fallback>
                <p:oleObj name="Microsoft Equation 3.0" r:id="rId7" imgW="1892300" imgH="304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3356992"/>
                        <a:ext cx="1897063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49060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Мысал  3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effectLst/>
              </a:rPr>
              <a:t> 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9519618"/>
              </p:ext>
            </p:extLst>
          </p:nvPr>
        </p:nvGraphicFramePr>
        <p:xfrm>
          <a:off x="1259632" y="1196752"/>
          <a:ext cx="5783263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Microsoft Equation 3.0" r:id="rId3" imgW="5778500" imgH="520700" progId="Equation.3">
                  <p:embed/>
                </p:oleObj>
              </mc:Choice>
              <mc:Fallback>
                <p:oleObj name="Microsoft Equation 3.0" r:id="rId3" imgW="5778500" imgH="5207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1196752"/>
                        <a:ext cx="5783263" cy="525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1654819"/>
              </p:ext>
            </p:extLst>
          </p:nvPr>
        </p:nvGraphicFramePr>
        <p:xfrm>
          <a:off x="2483768" y="2060848"/>
          <a:ext cx="3352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Microsoft Equation 3.0" r:id="rId5" imgW="3352800" imgH="457200" progId="Equation.3">
                  <p:embed/>
                </p:oleObj>
              </mc:Choice>
              <mc:Fallback>
                <p:oleObj name="Microsoft Equation 3.0" r:id="rId5" imgW="3352800" imgH="457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2060848"/>
                        <a:ext cx="3352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6585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3-</a:t>
            </a:r>
            <a: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интегралын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шешу үшін 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белгілеуін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енгіземіз.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6386271"/>
              </p:ext>
            </p:extLst>
          </p:nvPr>
        </p:nvGraphicFramePr>
        <p:xfrm>
          <a:off x="2699792" y="764704"/>
          <a:ext cx="14097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Microsoft Equation 3.0" r:id="rId3" imgW="1409700" imgH="457200" progId="Equation.3">
                  <p:embed/>
                </p:oleObj>
              </mc:Choice>
              <mc:Fallback>
                <p:oleObj name="Microsoft Equation 3.0" r:id="rId3" imgW="1409700" imgH="4572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764704"/>
                        <a:ext cx="14097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5372544"/>
              </p:ext>
            </p:extLst>
          </p:nvPr>
        </p:nvGraphicFramePr>
        <p:xfrm>
          <a:off x="7092280" y="764704"/>
          <a:ext cx="593725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Microsoft Equation 3.0" r:id="rId5" imgW="596641" imgH="393529" progId="Equation.3">
                  <p:embed/>
                </p:oleObj>
              </mc:Choice>
              <mc:Fallback>
                <p:oleObj name="Microsoft Equation 3.0" r:id="rId5" imgW="596641" imgH="39352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764704"/>
                        <a:ext cx="593725" cy="388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3944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Мысал 4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7920880" cy="3474720"/>
          </a:xfrm>
        </p:spPr>
        <p:txBody>
          <a:bodyPr/>
          <a:lstStyle/>
          <a:p>
            <a:r>
              <a:rPr lang="en-US" dirty="0" smtClean="0"/>
              <a:t>              </a:t>
            </a:r>
            <a:r>
              <a:rPr lang="kk-KZ" dirty="0" smtClean="0"/>
              <a:t>тап</a:t>
            </a:r>
            <a:r>
              <a:rPr lang="ru-RU" dirty="0" smtClean="0"/>
              <a:t>. </a:t>
            </a:r>
            <a:endParaRPr lang="en-US" dirty="0"/>
          </a:p>
          <a:p>
            <a:r>
              <a:rPr lang="kk-KZ" dirty="0" smtClean="0"/>
              <a:t>Мына </a:t>
            </a:r>
            <a:r>
              <a:rPr lang="kk-KZ" dirty="0"/>
              <a:t>белгілеулерді енгізсек </a:t>
            </a:r>
            <a:r>
              <a:rPr lang="en-US" dirty="0" smtClean="0"/>
              <a:t>                                    </a:t>
            </a:r>
            <a:r>
              <a:rPr lang="ru-RU" dirty="0" smtClean="0"/>
              <a:t>, </a:t>
            </a:r>
            <a:r>
              <a:rPr lang="kk-KZ" dirty="0"/>
              <a:t>он</a:t>
            </a:r>
            <a:r>
              <a:rPr lang="ru-RU" dirty="0"/>
              <a:t>да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6657243"/>
              </p:ext>
            </p:extLst>
          </p:nvPr>
        </p:nvGraphicFramePr>
        <p:xfrm>
          <a:off x="1043608" y="692696"/>
          <a:ext cx="990600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Microsoft Equation 3.0" r:id="rId3" imgW="990170" imgH="431613" progId="Equation.3">
                  <p:embed/>
                </p:oleObj>
              </mc:Choice>
              <mc:Fallback>
                <p:oleObj name="Microsoft Equation 3.0" r:id="rId3" imgW="990170" imgH="431613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692696"/>
                        <a:ext cx="990600" cy="427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6727829"/>
              </p:ext>
            </p:extLst>
          </p:nvPr>
        </p:nvGraphicFramePr>
        <p:xfrm>
          <a:off x="4788024" y="1124744"/>
          <a:ext cx="2781300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Microsoft Equation 3.0" r:id="rId5" imgW="2781300" imgH="444500" progId="Equation.3">
                  <p:embed/>
                </p:oleObj>
              </mc:Choice>
              <mc:Fallback>
                <p:oleObj name="Microsoft Equation 3.0" r:id="rId5" imgW="2781300" imgH="444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4" y="1124744"/>
                        <a:ext cx="2781300" cy="449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0388716"/>
              </p:ext>
            </p:extLst>
          </p:nvPr>
        </p:nvGraphicFramePr>
        <p:xfrm>
          <a:off x="1619672" y="1628800"/>
          <a:ext cx="3421063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Microsoft Equation 3.0" r:id="rId7" imgW="3416300" imgH="469900" progId="Equation.3">
                  <p:embed/>
                </p:oleObj>
              </mc:Choice>
              <mc:Fallback>
                <p:oleObj name="Microsoft Equation 3.0" r:id="rId7" imgW="3416300" imgH="4699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1628800"/>
                        <a:ext cx="3421063" cy="46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27580251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29</TotalTime>
  <Words>178</Words>
  <Application>Microsoft Office PowerPoint</Application>
  <PresentationFormat>Экран (4:3)</PresentationFormat>
  <Paragraphs>24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Воздушный поток</vt:lpstr>
      <vt:lpstr>Microsoft Equation 3.0</vt:lpstr>
      <vt:lpstr>№3-дәріс.   Тақырыбы: Квадраттық иррационалдықты интегралдау. Дербес жағдайлар   Кейбір  иррационал өрнектерді интегралдау. </vt:lpstr>
      <vt:lpstr>Презентация PowerPoint</vt:lpstr>
      <vt:lpstr>Мысал  1. </vt:lpstr>
      <vt:lpstr>Мысал 2. </vt:lpstr>
      <vt:lpstr>2-жағдай. </vt:lpstr>
      <vt:lpstr>Мысал  3. </vt:lpstr>
      <vt:lpstr>3-жағдай. </vt:lpstr>
      <vt:lpstr>Мысал 4.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№3-дәріс.   Тақырыбы: Квадраттық иррационалдықты интегралдау. Дербес жағдайлар   Кейбір  иррационал өрнектерді интегралдау. </dc:title>
  <dc:creator>Ляззат</dc:creator>
  <cp:lastModifiedBy>Ляззат</cp:lastModifiedBy>
  <cp:revision>5</cp:revision>
  <dcterms:created xsi:type="dcterms:W3CDTF">2023-10-20T06:15:51Z</dcterms:created>
  <dcterms:modified xsi:type="dcterms:W3CDTF">2023-10-21T16:19:57Z</dcterms:modified>
</cp:coreProperties>
</file>